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601" r:id="rId2"/>
    <p:sldId id="508" r:id="rId3"/>
    <p:sldId id="505" r:id="rId4"/>
    <p:sldId id="506" r:id="rId5"/>
    <p:sldId id="507" r:id="rId6"/>
    <p:sldId id="602" r:id="rId7"/>
    <p:sldId id="510" r:id="rId8"/>
    <p:sldId id="467" r:id="rId9"/>
    <p:sldId id="468" r:id="rId10"/>
    <p:sldId id="509" r:id="rId11"/>
    <p:sldId id="504" r:id="rId12"/>
    <p:sldId id="603" r:id="rId13"/>
    <p:sldId id="604" r:id="rId14"/>
    <p:sldId id="606" r:id="rId15"/>
    <p:sldId id="511" r:id="rId16"/>
    <p:sldId id="605" r:id="rId17"/>
    <p:sldId id="469" r:id="rId18"/>
    <p:sldId id="607" r:id="rId19"/>
    <p:sldId id="608" r:id="rId20"/>
    <p:sldId id="609" r:id="rId21"/>
    <p:sldId id="610" r:id="rId22"/>
    <p:sldId id="611" r:id="rId23"/>
    <p:sldId id="615" r:id="rId24"/>
    <p:sldId id="616" r:id="rId25"/>
    <p:sldId id="617" r:id="rId26"/>
    <p:sldId id="618" r:id="rId27"/>
    <p:sldId id="619" r:id="rId28"/>
    <p:sldId id="612" r:id="rId29"/>
    <p:sldId id="613" r:id="rId30"/>
    <p:sldId id="614" r:id="rId31"/>
    <p:sldId id="566" r:id="rId32"/>
    <p:sldId id="620" r:id="rId33"/>
    <p:sldId id="630" r:id="rId34"/>
    <p:sldId id="621" r:id="rId35"/>
    <p:sldId id="623" r:id="rId36"/>
    <p:sldId id="624" r:id="rId37"/>
    <p:sldId id="625" r:id="rId38"/>
    <p:sldId id="631" r:id="rId39"/>
    <p:sldId id="632" r:id="rId40"/>
    <p:sldId id="626" r:id="rId41"/>
    <p:sldId id="627" r:id="rId42"/>
    <p:sldId id="628" r:id="rId43"/>
    <p:sldId id="629" r:id="rId44"/>
    <p:sldId id="622" r:id="rId45"/>
    <p:sldId id="641" r:id="rId46"/>
    <p:sldId id="642" r:id="rId47"/>
    <p:sldId id="633" r:id="rId48"/>
    <p:sldId id="634" r:id="rId49"/>
    <p:sldId id="635" r:id="rId50"/>
    <p:sldId id="636" r:id="rId51"/>
    <p:sldId id="644" r:id="rId52"/>
    <p:sldId id="645" r:id="rId53"/>
    <p:sldId id="646" r:id="rId54"/>
    <p:sldId id="637" r:id="rId55"/>
    <p:sldId id="638" r:id="rId56"/>
    <p:sldId id="639" r:id="rId57"/>
    <p:sldId id="640" r:id="rId58"/>
    <p:sldId id="652" r:id="rId59"/>
    <p:sldId id="653" r:id="rId60"/>
    <p:sldId id="648" r:id="rId61"/>
    <p:sldId id="649" r:id="rId62"/>
    <p:sldId id="650" r:id="rId63"/>
    <p:sldId id="654" r:id="rId64"/>
    <p:sldId id="661" r:id="rId65"/>
    <p:sldId id="662" r:id="rId66"/>
    <p:sldId id="663" r:id="rId67"/>
    <p:sldId id="655" r:id="rId68"/>
    <p:sldId id="657" r:id="rId69"/>
    <p:sldId id="658" r:id="rId70"/>
    <p:sldId id="659" r:id="rId71"/>
    <p:sldId id="669" r:id="rId72"/>
    <p:sldId id="660" r:id="rId73"/>
    <p:sldId id="664" r:id="rId74"/>
    <p:sldId id="665" r:id="rId75"/>
    <p:sldId id="666" r:id="rId76"/>
    <p:sldId id="670" r:id="rId77"/>
    <p:sldId id="671" r:id="rId78"/>
    <p:sldId id="672" r:id="rId79"/>
    <p:sldId id="667" r:id="rId80"/>
    <p:sldId id="668" r:id="rId81"/>
    <p:sldId id="656" r:id="rId82"/>
    <p:sldId id="673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6D6"/>
    <a:srgbClr val="F5A1DF"/>
    <a:srgbClr val="77AD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5" autoAdjust="0"/>
    <p:restoredTop sz="94660"/>
  </p:normalViewPr>
  <p:slideViewPr>
    <p:cSldViewPr snapToGrid="0">
      <p:cViewPr varScale="1">
        <p:scale>
          <a:sx n="71" d="100"/>
          <a:sy n="71" d="100"/>
        </p:scale>
        <p:origin x="-588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2D145-7D7F-4051-943E-F7F0329EA339}" type="datetimeFigureOut">
              <a:rPr lang="ko-KR" altLang="en-US" smtClean="0"/>
              <a:t>2020-01-05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685AF-17BD-400C-BDA6-98B43AA40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79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840BA-4B6C-4C6A-884F-9F5111840162}" type="datetimeFigureOut">
              <a:rPr lang="ko-KR" altLang="en-US" smtClean="0"/>
              <a:t>2020-01-05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4A95A-706D-4E13-A371-7BA2AEB96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02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A0583-63EA-423C-A6D6-7FBA86063116}" type="datetime1">
              <a:rPr lang="ko-KR" altLang="en-US" smtClean="0"/>
              <a:t>2020-01-05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567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E528-A35A-443D-B71B-02A47712968F}" type="datetime1">
              <a:rPr lang="ko-KR" altLang="en-US" smtClean="0"/>
              <a:t>2020-01-05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79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CA2B-4E3E-46D9-863E-F2B5FEF86612}" type="datetime1">
              <a:rPr lang="ko-KR" altLang="en-US" smtClean="0"/>
              <a:t>2020-01-05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3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65DF-E015-44AA-AECE-F2F2D01C88D2}" type="datetime1">
              <a:rPr lang="ko-KR" altLang="en-US" smtClean="0"/>
              <a:t>2020-01-05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7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1C4-94F3-4459-913E-346FDDB3FEE4}" type="datetime1">
              <a:rPr lang="ko-KR" altLang="en-US" smtClean="0"/>
              <a:t>2020-01-05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62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3F53-F917-49B3-B4F0-6A5E313C1C74}" type="datetime1">
              <a:rPr lang="ko-KR" altLang="en-US" smtClean="0"/>
              <a:t>2020-01-05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765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A447-AD03-4371-829E-C0E0684BD5DA}" type="datetime1">
              <a:rPr lang="ko-KR" altLang="en-US" smtClean="0"/>
              <a:t>2020-01-05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3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622C-886D-4DF9-BB48-7E0A2CB90B2C}" type="datetime1">
              <a:rPr lang="ko-KR" altLang="en-US" smtClean="0"/>
              <a:t>2020-01-05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9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AD198-CB93-43FE-97BD-738A74F32F54}" type="datetime1">
              <a:rPr lang="ko-KR" altLang="en-US" smtClean="0"/>
              <a:t>2020-01-05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428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10ED-EE74-4770-B554-BBE98D83DAE9}" type="datetime1">
              <a:rPr lang="ko-KR" altLang="en-US" smtClean="0"/>
              <a:t>2020-01-05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969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1EE7F-72AA-4A87-A287-AF4281EBE3AB}" type="datetime1">
              <a:rPr lang="ko-KR" altLang="en-US" smtClean="0"/>
              <a:t>2020-01-05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525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536D0-80C2-4652-A225-90828AB5C4C9}" type="datetime1">
              <a:rPr lang="ko-KR" altLang="en-US" smtClean="0"/>
              <a:t>2020-01-05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754DB-6752-4F8B-AE34-D7A9B2B9A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72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337703"/>
            <a:ext cx="857250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87355640" descr="EMB00000d3c66e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7703"/>
            <a:ext cx="2481262" cy="248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73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1" y="1485900"/>
            <a:ext cx="1063519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17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34323872" descr="EMB00003bf86c2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223" y="1447799"/>
            <a:ext cx="6392677" cy="467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21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24" y="1682002"/>
            <a:ext cx="10701119" cy="2042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59859" y="3724835"/>
            <a:ext cx="91708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 smtClean="0"/>
              <a:t> </a:t>
            </a:r>
            <a:r>
              <a:rPr lang="ko-KR" altLang="en-US" sz="2000" b="1" dirty="0"/>
              <a:t>준비물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① 스마트 보드</a:t>
            </a:r>
            <a:r>
              <a:rPr lang="en-US" altLang="ko-KR" sz="2000" b="1" dirty="0"/>
              <a:t>(UNO), </a:t>
            </a:r>
            <a:r>
              <a:rPr lang="ko-KR" altLang="en-US" sz="2000" b="1" dirty="0"/>
              <a:t>② </a:t>
            </a:r>
            <a:r>
              <a:rPr lang="ko-KR" altLang="en-US" sz="2000" b="1" dirty="0" err="1"/>
              <a:t>휴머노이드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대</a:t>
            </a:r>
            <a:r>
              <a:rPr lang="en-US" altLang="ko-KR" sz="2000" b="1" dirty="0"/>
              <a:t>, </a:t>
            </a:r>
            <a:endParaRPr lang="en-US" altLang="ko-KR" sz="2000" b="1" dirty="0" smtClean="0"/>
          </a:p>
          <a:p>
            <a:pPr fontAlgn="base">
              <a:lnSpc>
                <a:spcPct val="20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       </a:t>
            </a:r>
            <a:r>
              <a:rPr lang="ko-KR" altLang="en-US" sz="2000" b="1" dirty="0" smtClean="0"/>
              <a:t>③ </a:t>
            </a:r>
            <a:r>
              <a:rPr lang="ko-KR" altLang="en-US" sz="2000" b="1" dirty="0" err="1"/>
              <a:t>블루투스</a:t>
            </a:r>
            <a:r>
              <a:rPr lang="ko-KR" altLang="en-US" sz="2000" b="1" dirty="0"/>
              <a:t> 모듈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개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스마트 보드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개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휴머노이드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개</a:t>
            </a:r>
            <a:r>
              <a:rPr lang="en-US" altLang="ko-KR" sz="2000" b="1" dirty="0"/>
              <a:t>)</a:t>
            </a:r>
            <a:endParaRPr lang="ko-KR" altLang="en-US" sz="2000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21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470" y="1194331"/>
            <a:ext cx="6726483" cy="3982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221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05496472" descr="EMB000016f86c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849" y="1748117"/>
            <a:ext cx="4641243" cy="341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11" y="1748117"/>
            <a:ext cx="2812582" cy="33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31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489" y="1417824"/>
            <a:ext cx="3333750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592" y="1358012"/>
            <a:ext cx="3450572" cy="403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12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06" y="1387918"/>
            <a:ext cx="3333750" cy="397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89" y="1387918"/>
            <a:ext cx="3023330" cy="407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9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648075" y="18097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988" y="1075459"/>
            <a:ext cx="5012236" cy="575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16233" y="666361"/>
            <a:ext cx="36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기본 동작 모드 </a:t>
            </a:r>
            <a:r>
              <a:rPr lang="en-US" altLang="ko-KR" dirty="0" smtClean="0"/>
              <a:t>(Motion Table)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13019" y="1805285"/>
            <a:ext cx="3367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 err="1" smtClean="0"/>
              <a:t>ActionRobot</a:t>
            </a:r>
            <a:r>
              <a:rPr lang="en-US" altLang="ko-KR" sz="2400" b="1" dirty="0" smtClean="0"/>
              <a:t>( index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)</a:t>
            </a:r>
            <a:endParaRPr lang="en-US" altLang="ko-KR" sz="2400" b="1" dirty="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408218" y="2396836"/>
            <a:ext cx="27709" cy="69272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00176" y="3191287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모션</a:t>
            </a:r>
            <a:r>
              <a:rPr lang="en-US" altLang="ko-KR" b="1" dirty="0" smtClean="0"/>
              <a:t>(Motion) </a:t>
            </a:r>
            <a:r>
              <a:rPr lang="ko-KR" altLang="en-US" b="1" dirty="0" smtClean="0"/>
              <a:t>번호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4831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06" y="1266576"/>
            <a:ext cx="5495075" cy="51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16233" y="821586"/>
            <a:ext cx="36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Front </a:t>
            </a:r>
            <a:r>
              <a:rPr lang="ko-KR" altLang="en-US" dirty="0" smtClean="0"/>
              <a:t>파이터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모드 </a:t>
            </a:r>
            <a:r>
              <a:rPr lang="en-US" altLang="ko-KR" dirty="0" smtClean="0"/>
              <a:t>(Motion Table)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13019" y="1805285"/>
            <a:ext cx="3367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 err="1" smtClean="0"/>
              <a:t>ActionRobot</a:t>
            </a:r>
            <a:r>
              <a:rPr lang="en-US" altLang="ko-KR" sz="2400" b="1" dirty="0" smtClean="0"/>
              <a:t>( index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)</a:t>
            </a:r>
            <a:endParaRPr lang="en-US" altLang="ko-KR" sz="2400" b="1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08218" y="2396836"/>
            <a:ext cx="27709" cy="69272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00176" y="3191287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모션</a:t>
            </a:r>
            <a:r>
              <a:rPr lang="en-US" altLang="ko-KR" b="1" dirty="0" smtClean="0"/>
              <a:t>(Motion) </a:t>
            </a:r>
            <a:r>
              <a:rPr lang="ko-KR" altLang="en-US" b="1" dirty="0" smtClean="0"/>
              <a:t>번호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987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605" y="1173632"/>
            <a:ext cx="5757863" cy="515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6663" y="651682"/>
            <a:ext cx="36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Side </a:t>
            </a:r>
            <a:r>
              <a:rPr lang="ko-KR" altLang="en-US" dirty="0" smtClean="0"/>
              <a:t>파이터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모드 </a:t>
            </a:r>
            <a:r>
              <a:rPr lang="en-US" altLang="ko-KR" dirty="0" smtClean="0"/>
              <a:t>(Motion Table)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13019" y="1805285"/>
            <a:ext cx="3367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 err="1" smtClean="0"/>
              <a:t>ActionRobot</a:t>
            </a:r>
            <a:r>
              <a:rPr lang="en-US" altLang="ko-KR" sz="2400" b="1" dirty="0" smtClean="0"/>
              <a:t>( index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)</a:t>
            </a:r>
            <a:endParaRPr lang="en-US" altLang="ko-KR" sz="2400" b="1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08218" y="2396836"/>
            <a:ext cx="27709" cy="69272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00176" y="3191287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모션</a:t>
            </a:r>
            <a:r>
              <a:rPr lang="en-US" altLang="ko-KR" b="1" dirty="0" smtClean="0"/>
              <a:t>(Motion) </a:t>
            </a:r>
            <a:r>
              <a:rPr lang="ko-KR" altLang="en-US" b="1" dirty="0" smtClean="0"/>
              <a:t>번호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987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34520160" descr="EMB00003ca464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700" y="1795462"/>
            <a:ext cx="4432300" cy="304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12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466" y="885427"/>
            <a:ext cx="5372958" cy="570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6663" y="467016"/>
            <a:ext cx="36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축구경기 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모드 </a:t>
            </a:r>
            <a:r>
              <a:rPr lang="en-US" altLang="ko-KR" dirty="0" smtClean="0"/>
              <a:t>(Motion Table)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13019" y="1805285"/>
            <a:ext cx="3367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 err="1" smtClean="0"/>
              <a:t>ActionRobot</a:t>
            </a:r>
            <a:r>
              <a:rPr lang="en-US" altLang="ko-KR" sz="2400" b="1" dirty="0" smtClean="0"/>
              <a:t>( index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)</a:t>
            </a:r>
            <a:endParaRPr lang="en-US" altLang="ko-KR" sz="2400" b="1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08218" y="2396836"/>
            <a:ext cx="27709" cy="69272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00176" y="3191287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모션</a:t>
            </a:r>
            <a:r>
              <a:rPr lang="en-US" altLang="ko-KR" b="1" dirty="0" smtClean="0"/>
              <a:t>(Motion) </a:t>
            </a:r>
            <a:r>
              <a:rPr lang="ko-KR" altLang="en-US" b="1" dirty="0" smtClean="0"/>
              <a:t>번호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987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447" y="894800"/>
            <a:ext cx="4917142" cy="569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6663" y="467016"/>
            <a:ext cx="36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응용동</a:t>
            </a:r>
            <a:r>
              <a:rPr lang="ko-KR" altLang="en-US" dirty="0"/>
              <a:t>작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모드 </a:t>
            </a:r>
            <a:r>
              <a:rPr lang="en-US" altLang="ko-KR" dirty="0" smtClean="0"/>
              <a:t>(Motion Table)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13019" y="1805285"/>
            <a:ext cx="3367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 err="1" smtClean="0"/>
              <a:t>ActionRobot</a:t>
            </a:r>
            <a:r>
              <a:rPr lang="en-US" altLang="ko-KR" sz="2400" b="1" dirty="0" smtClean="0"/>
              <a:t>( index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)</a:t>
            </a:r>
            <a:endParaRPr lang="en-US" altLang="ko-KR" sz="2400" b="1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08218" y="2396836"/>
            <a:ext cx="27709" cy="69272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00176" y="3191287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모션</a:t>
            </a:r>
            <a:r>
              <a:rPr lang="en-US" altLang="ko-KR" b="1" dirty="0" smtClean="0"/>
              <a:t>(Motion) </a:t>
            </a:r>
            <a:r>
              <a:rPr lang="ko-KR" altLang="en-US" b="1" dirty="0" smtClean="0"/>
              <a:t>번호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987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090" y="1357627"/>
            <a:ext cx="5435134" cy="5100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09090" y="823736"/>
            <a:ext cx="570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하키 스포츠 동작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시스템모드 </a:t>
            </a:r>
            <a:r>
              <a:rPr lang="en-US" altLang="ko-KR" dirty="0" smtClean="0"/>
              <a:t>(Motion Table)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13019" y="1805285"/>
            <a:ext cx="3367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 err="1" smtClean="0"/>
              <a:t>ActionRobot</a:t>
            </a:r>
            <a:r>
              <a:rPr lang="en-US" altLang="ko-KR" sz="2400" b="1" dirty="0" smtClean="0"/>
              <a:t>( index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)</a:t>
            </a:r>
            <a:endParaRPr lang="en-US" altLang="ko-KR" sz="2400" b="1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08218" y="2396836"/>
            <a:ext cx="27709" cy="69272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00176" y="3191287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모션</a:t>
            </a:r>
            <a:r>
              <a:rPr lang="en-US" altLang="ko-KR" b="1" dirty="0" smtClean="0"/>
              <a:t>(Motion) </a:t>
            </a:r>
            <a:r>
              <a:rPr lang="ko-KR" altLang="en-US" b="1" dirty="0" smtClean="0"/>
              <a:t>번호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987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559" y="1243013"/>
            <a:ext cx="10115203" cy="190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582270" y="3334435"/>
            <a:ext cx="85971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b="1" dirty="0"/>
              <a:t>준비물 </a:t>
            </a:r>
            <a:r>
              <a:rPr lang="en-US" altLang="ko-KR" b="1" dirty="0"/>
              <a:t>: </a:t>
            </a:r>
            <a:r>
              <a:rPr lang="ko-KR" altLang="en-US" b="1" dirty="0"/>
              <a:t>① 스마트 보드</a:t>
            </a:r>
            <a:r>
              <a:rPr lang="en-US" altLang="ko-KR" b="1" dirty="0"/>
              <a:t>(UNO), </a:t>
            </a:r>
            <a:r>
              <a:rPr lang="ko-KR" altLang="en-US" b="1" dirty="0"/>
              <a:t>② </a:t>
            </a:r>
            <a:r>
              <a:rPr lang="ko-KR" altLang="en-US" b="1" dirty="0" err="1"/>
              <a:t>휴머노이드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r>
              <a:rPr lang="ko-KR" altLang="en-US" b="1" dirty="0"/>
              <a:t>대</a:t>
            </a:r>
            <a:r>
              <a:rPr lang="en-US" altLang="ko-KR" b="1" dirty="0"/>
              <a:t>, </a:t>
            </a:r>
            <a:endParaRPr lang="ko-KR" altLang="en-US" b="1" dirty="0"/>
          </a:p>
          <a:p>
            <a:pPr fontAlgn="base"/>
            <a:endParaRPr lang="en-US" altLang="ko-KR" b="1" dirty="0" smtClean="0"/>
          </a:p>
          <a:p>
            <a:pPr fontAlgn="base"/>
            <a:r>
              <a:rPr lang="en-US" altLang="ko-KR" b="1" dirty="0"/>
              <a:t> </a:t>
            </a:r>
            <a:r>
              <a:rPr lang="en-US" altLang="ko-KR" b="1" dirty="0" smtClean="0"/>
              <a:t>          </a:t>
            </a:r>
            <a:r>
              <a:rPr lang="ko-KR" altLang="en-US" b="1" dirty="0" smtClean="0"/>
              <a:t>③ </a:t>
            </a:r>
            <a:r>
              <a:rPr lang="ko-KR" altLang="en-US" b="1" dirty="0" err="1"/>
              <a:t>블루투스</a:t>
            </a:r>
            <a:r>
              <a:rPr lang="ko-KR" altLang="en-US" b="1" dirty="0"/>
              <a:t> 모듈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r>
              <a:rPr lang="en-US" altLang="ko-KR" b="1" dirty="0"/>
              <a:t>(</a:t>
            </a:r>
            <a:r>
              <a:rPr lang="ko-KR" altLang="en-US" b="1" dirty="0"/>
              <a:t>스마트 보드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r>
              <a:rPr lang="en-US" altLang="ko-KR" b="1" dirty="0"/>
              <a:t>, </a:t>
            </a:r>
            <a:r>
              <a:rPr lang="ko-KR" altLang="en-US" b="1" dirty="0" err="1"/>
              <a:t>휴머노이드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8980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71991432" descr="EMB00002674676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964" y="1936375"/>
            <a:ext cx="4319306" cy="317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271995272" descr="EMB00002674676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03033"/>
            <a:ext cx="3442447" cy="34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80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1279" y="1480100"/>
            <a:ext cx="100897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400" b="1" dirty="0" smtClean="0"/>
              <a:t>연습문제</a:t>
            </a:r>
            <a:endParaRPr lang="en-US" altLang="ko-KR" sz="2400" b="1" dirty="0" smtClean="0"/>
          </a:p>
          <a:p>
            <a:pPr fontAlgn="base"/>
            <a:endParaRPr lang="ko-KR" altLang="en-US" sz="2400" b="1" dirty="0"/>
          </a:p>
          <a:p>
            <a:pPr marL="457200" indent="-457200" fontAlgn="base">
              <a:buAutoNum type="arabicPeriod"/>
            </a:pPr>
            <a:r>
              <a:rPr lang="en-US" altLang="ko-KR" sz="2400" dirty="0" smtClean="0"/>
              <a:t>Side </a:t>
            </a:r>
            <a:r>
              <a:rPr lang="ko-KR" altLang="en-US" sz="2400" dirty="0"/>
              <a:t>파이터 모드를 이용하여 </a:t>
            </a:r>
            <a:r>
              <a:rPr lang="ko-KR" altLang="en-US" sz="2400" dirty="0" err="1"/>
              <a:t>휴머노이드</a:t>
            </a:r>
            <a:r>
              <a:rPr lang="ko-KR" altLang="en-US" sz="2400" dirty="0"/>
              <a:t> 로봇 </a:t>
            </a:r>
            <a:r>
              <a:rPr lang="ko-KR" altLang="en-US" sz="2400" dirty="0" err="1"/>
              <a:t>라인코어엠의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쉐도우복싱</a:t>
            </a:r>
            <a:r>
              <a:rPr lang="ko-KR" altLang="en-US" sz="2400" dirty="0"/>
              <a:t> 동작을 만들어 보도록 하시오</a:t>
            </a:r>
            <a:r>
              <a:rPr lang="en-US" altLang="ko-KR" sz="2400" dirty="0"/>
              <a:t>. </a:t>
            </a:r>
            <a:endParaRPr lang="en-US" altLang="ko-KR" sz="2400" dirty="0" smtClean="0"/>
          </a:p>
          <a:p>
            <a:pPr marL="457200" indent="-457200" fontAlgn="base">
              <a:buAutoNum type="arabicPeriod"/>
            </a:pPr>
            <a:endParaRPr lang="en-US" altLang="ko-KR" sz="2400" dirty="0"/>
          </a:p>
          <a:p>
            <a:pPr fontAlgn="base"/>
            <a:endParaRPr lang="ko-KR" altLang="en-US" sz="2400" dirty="0"/>
          </a:p>
          <a:p>
            <a:pPr fontAlgn="base"/>
            <a:r>
              <a:rPr lang="en-US" altLang="ko-KR" sz="2400" dirty="0"/>
              <a:t>2. </a:t>
            </a:r>
            <a:r>
              <a:rPr lang="ko-KR" altLang="en-US" sz="2400" dirty="0"/>
              <a:t>축구경기 모드를 이용하여 </a:t>
            </a:r>
            <a:r>
              <a:rPr lang="ko-KR" altLang="en-US" sz="2400" dirty="0" err="1"/>
              <a:t>휴머노이드</a:t>
            </a:r>
            <a:r>
              <a:rPr lang="ko-KR" altLang="en-US" sz="2400" dirty="0"/>
              <a:t> 로봇 </a:t>
            </a:r>
            <a:r>
              <a:rPr lang="ko-KR" altLang="en-US" sz="2400" dirty="0" err="1"/>
              <a:t>라인코어엠이</a:t>
            </a:r>
            <a:r>
              <a:rPr lang="ko-KR" altLang="en-US" sz="2400" dirty="0"/>
              <a:t> 축구연습을 </a:t>
            </a:r>
            <a:endParaRPr lang="en-US" altLang="ko-KR" sz="2400" dirty="0" smtClean="0"/>
          </a:p>
          <a:p>
            <a:pPr fontAlgn="base"/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  <a:r>
              <a:rPr lang="ko-KR" altLang="en-US" sz="2400" dirty="0" smtClean="0"/>
              <a:t>하는 </a:t>
            </a:r>
            <a:r>
              <a:rPr lang="ko-KR" altLang="en-US" sz="2400" dirty="0"/>
              <a:t>동작을 만들어 보도록 </a:t>
            </a:r>
            <a:r>
              <a:rPr lang="ko-KR" altLang="en-US" sz="2400" dirty="0" smtClean="0"/>
              <a:t>하시오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8980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13130" y="1130300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 smtClean="0"/>
              <a:t>2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빛 센서</a:t>
            </a:r>
            <a:r>
              <a:rPr lang="en-US" altLang="ko-KR" sz="2800" b="1" dirty="0" smtClean="0"/>
              <a:t>(CDS) </a:t>
            </a:r>
            <a:r>
              <a:rPr lang="ko-KR" altLang="en-US" sz="2800" b="1" dirty="0" smtClean="0"/>
              <a:t>활용   </a:t>
            </a:r>
            <a:endParaRPr lang="en-US" altLang="ko-KR" sz="2800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71645920" descr="EMB0000363866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1" y="2473878"/>
            <a:ext cx="3668377" cy="266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15" y="2201344"/>
            <a:ext cx="5977214" cy="321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513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634" y="1204913"/>
            <a:ext cx="9191625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57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509713"/>
            <a:ext cx="10671142" cy="207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7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1421607"/>
            <a:ext cx="10028491" cy="198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7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4520720" descr="EMB00003ca4646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0" y="1244600"/>
            <a:ext cx="4864100" cy="218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34521120" descr="EMB00003ca4646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3822699"/>
            <a:ext cx="4800600" cy="215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40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_x339007808" descr="EMB00001128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/>
          <a:stretch>
            <a:fillRect/>
          </a:stretch>
        </p:blipFill>
        <p:spPr bwMode="auto">
          <a:xfrm>
            <a:off x="10944224" y="6457776"/>
            <a:ext cx="1106488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1528763"/>
            <a:ext cx="10739750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7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662113"/>
            <a:ext cx="10142983" cy="203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670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71278" y="1480100"/>
            <a:ext cx="1030157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400" b="1" dirty="0" smtClean="0"/>
              <a:t>연습문제</a:t>
            </a:r>
            <a:endParaRPr lang="en-US" altLang="ko-KR" sz="2400" b="1" dirty="0" smtClean="0"/>
          </a:p>
          <a:p>
            <a:pPr fontAlgn="base"/>
            <a:endParaRPr lang="ko-KR" altLang="en-US" sz="2400" b="1" dirty="0"/>
          </a:p>
          <a:p>
            <a:pPr marL="457200" lvl="0" indent="-457200" fontAlgn="base">
              <a:buAutoNum type="arabicPeriod"/>
            </a:pPr>
            <a:r>
              <a:rPr lang="ko-KR" altLang="en-US" sz="2400" dirty="0" smtClean="0"/>
              <a:t>실험</a:t>
            </a:r>
            <a:r>
              <a:rPr lang="en-US" altLang="ko-KR" sz="2400" dirty="0" smtClean="0"/>
              <a:t>2-4</a:t>
            </a:r>
            <a:r>
              <a:rPr lang="ko-KR" altLang="en-US" sz="2400" dirty="0" smtClean="0"/>
              <a:t>에서는  </a:t>
            </a:r>
            <a:r>
              <a:rPr lang="ko-KR" altLang="en-US" sz="2400" dirty="0"/>
              <a:t>빛 센서의 값이 </a:t>
            </a:r>
            <a:r>
              <a:rPr lang="en-US" altLang="ko-KR" sz="2400" dirty="0" smtClean="0"/>
              <a:t>700 </a:t>
            </a:r>
            <a:r>
              <a:rPr lang="ko-KR" altLang="en-US" sz="2400" dirty="0" smtClean="0"/>
              <a:t>이상 </a:t>
            </a:r>
            <a:r>
              <a:rPr lang="ko-KR" altLang="en-US" sz="2400" dirty="0"/>
              <a:t>들어 왔을 때 </a:t>
            </a:r>
            <a:r>
              <a:rPr lang="ko-KR" altLang="en-US" sz="2400" dirty="0" err="1" smtClean="0"/>
              <a:t>휴머노이드가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pPr lvl="0" fontAlgn="base"/>
            <a:r>
              <a:rPr lang="en-US" altLang="ko-KR" sz="2400" dirty="0"/>
              <a:t> </a:t>
            </a:r>
            <a:r>
              <a:rPr lang="en-US" altLang="ko-KR" sz="2400" dirty="0" smtClean="0"/>
              <a:t>   18</a:t>
            </a:r>
            <a:r>
              <a:rPr lang="en-US" altLang="ko-KR" sz="2400" dirty="0"/>
              <a:t>, 19</a:t>
            </a:r>
            <a:r>
              <a:rPr lang="ko-KR" altLang="en-US" sz="2400" dirty="0"/>
              <a:t>번 두 개의 모션을 연속해서 수행한다</a:t>
            </a:r>
            <a:r>
              <a:rPr lang="en-US" altLang="ko-KR" sz="2400" dirty="0"/>
              <a:t>. </a:t>
            </a:r>
            <a:r>
              <a:rPr lang="ko-KR" altLang="en-US" sz="2400" dirty="0"/>
              <a:t>모션을 수행하는 중간에 </a:t>
            </a:r>
            <a:r>
              <a:rPr lang="ko-KR" altLang="en-US" sz="2400" dirty="0" smtClean="0"/>
              <a:t>       </a:t>
            </a:r>
            <a:endParaRPr lang="en-US" altLang="ko-KR" sz="2400" dirty="0" smtClean="0"/>
          </a:p>
          <a:p>
            <a:pPr lvl="0" fontAlgn="base"/>
            <a:r>
              <a:rPr lang="en-US" altLang="ko-KR" sz="2400" dirty="0"/>
              <a:t> </a:t>
            </a:r>
            <a:r>
              <a:rPr lang="en-US" altLang="ko-KR" sz="2400" dirty="0" smtClean="0"/>
              <a:t>   </a:t>
            </a:r>
            <a:r>
              <a:rPr lang="ko-KR" altLang="en-US" sz="2400" dirty="0" smtClean="0"/>
              <a:t>빛 </a:t>
            </a:r>
            <a:r>
              <a:rPr lang="ko-KR" altLang="en-US" sz="2400" dirty="0"/>
              <a:t>센서의 값이 </a:t>
            </a:r>
            <a:r>
              <a:rPr lang="en-US" altLang="ko-KR" sz="2400" dirty="0" smtClean="0"/>
              <a:t>700 </a:t>
            </a:r>
            <a:r>
              <a:rPr lang="ko-KR" altLang="en-US" sz="2400" dirty="0" smtClean="0"/>
              <a:t>미만으로 </a:t>
            </a:r>
            <a:r>
              <a:rPr lang="ko-KR" altLang="en-US" sz="2400" dirty="0"/>
              <a:t>떨어져도 </a:t>
            </a:r>
            <a:r>
              <a:rPr lang="ko-KR" altLang="en-US" sz="2400" dirty="0" err="1"/>
              <a:t>휴머노이드는</a:t>
            </a:r>
            <a:r>
              <a:rPr lang="ko-KR" altLang="en-US" sz="2400" dirty="0"/>
              <a:t> 두 개의 모션을 </a:t>
            </a:r>
            <a:endParaRPr lang="en-US" altLang="ko-KR" sz="2400" dirty="0" smtClean="0"/>
          </a:p>
          <a:p>
            <a:pPr lvl="0" fontAlgn="base"/>
            <a:r>
              <a:rPr lang="en-US" altLang="ko-KR" sz="2400" dirty="0"/>
              <a:t> </a:t>
            </a:r>
            <a:r>
              <a:rPr lang="en-US" altLang="ko-KR" sz="2400" dirty="0" smtClean="0"/>
              <a:t>   </a:t>
            </a:r>
            <a:r>
              <a:rPr lang="ko-KR" altLang="en-US" sz="2400" dirty="0" smtClean="0"/>
              <a:t>모두 </a:t>
            </a:r>
            <a:r>
              <a:rPr lang="ko-KR" altLang="en-US" sz="2400" dirty="0"/>
              <a:t>종료해야 </a:t>
            </a:r>
            <a:r>
              <a:rPr lang="en-US" altLang="ko-KR" sz="2400" dirty="0"/>
              <a:t>POWER OFF</a:t>
            </a:r>
            <a:r>
              <a:rPr lang="ko-KR" altLang="en-US" sz="2400" dirty="0"/>
              <a:t>동작을 실행한다</a:t>
            </a:r>
            <a:r>
              <a:rPr lang="en-US" altLang="ko-KR" sz="2400" dirty="0"/>
              <a:t>. </a:t>
            </a:r>
            <a:endParaRPr lang="en-US" altLang="ko-KR" sz="2400" dirty="0" smtClean="0"/>
          </a:p>
          <a:p>
            <a:pPr lvl="0" fontAlgn="base"/>
            <a:r>
              <a:rPr lang="en-US" altLang="ko-KR" sz="2400" dirty="0" smtClean="0"/>
              <a:t>      </a:t>
            </a:r>
            <a:r>
              <a:rPr lang="ko-KR" altLang="en-US" sz="2400" dirty="0" smtClean="0"/>
              <a:t>따라서 이번에는 </a:t>
            </a:r>
            <a:r>
              <a:rPr lang="en-US" altLang="ko-KR" sz="2400" dirty="0"/>
              <a:t>18, 19</a:t>
            </a:r>
            <a:r>
              <a:rPr lang="ko-KR" altLang="en-US" sz="2400" dirty="0"/>
              <a:t>번 </a:t>
            </a:r>
            <a:r>
              <a:rPr lang="ko-KR" altLang="en-US" sz="2400" dirty="0" smtClean="0"/>
              <a:t> 모션 </a:t>
            </a:r>
            <a:r>
              <a:rPr lang="ko-KR" altLang="en-US" sz="2400" dirty="0"/>
              <a:t>두 개의 모션 수행 중간에 빛 센서 </a:t>
            </a:r>
            <a:r>
              <a:rPr lang="ko-KR" altLang="en-US" sz="2400" dirty="0" smtClean="0"/>
              <a:t>값</a:t>
            </a:r>
            <a:endParaRPr lang="en-US" altLang="ko-KR" sz="2400" dirty="0" smtClean="0"/>
          </a:p>
          <a:p>
            <a:pPr lvl="0" fontAlgn="base"/>
            <a:r>
              <a:rPr lang="en-US" altLang="ko-KR" sz="2400" dirty="0"/>
              <a:t> </a:t>
            </a:r>
            <a:r>
              <a:rPr lang="en-US" altLang="ko-KR" sz="2400" dirty="0" smtClean="0"/>
              <a:t>   </a:t>
            </a:r>
            <a:r>
              <a:rPr lang="ko-KR" altLang="en-US" sz="2400" dirty="0" smtClean="0"/>
              <a:t>이 </a:t>
            </a:r>
            <a:r>
              <a:rPr lang="en-US" altLang="ko-KR" sz="2400" dirty="0"/>
              <a:t>700 </a:t>
            </a:r>
            <a:r>
              <a:rPr lang="ko-KR" altLang="en-US" sz="2400" dirty="0" smtClean="0"/>
              <a:t>미만으로 </a:t>
            </a:r>
            <a:r>
              <a:rPr lang="ko-KR" altLang="en-US" sz="2400" dirty="0"/>
              <a:t>되면 </a:t>
            </a:r>
            <a:r>
              <a:rPr lang="ko-KR" altLang="en-US" sz="2400" dirty="0" smtClean="0"/>
              <a:t> 한 </a:t>
            </a:r>
            <a:r>
              <a:rPr lang="ko-KR" altLang="en-US" sz="2400" dirty="0"/>
              <a:t>개의 </a:t>
            </a:r>
            <a:r>
              <a:rPr lang="ko-KR" altLang="en-US" sz="2400" dirty="0" smtClean="0"/>
              <a:t> 모션만 수행하고 </a:t>
            </a:r>
            <a:r>
              <a:rPr lang="en-US" altLang="ko-KR" sz="2400" dirty="0"/>
              <a:t>POWER OFF</a:t>
            </a:r>
            <a:r>
              <a:rPr lang="ko-KR" altLang="en-US" sz="2400" dirty="0"/>
              <a:t>명령이 </a:t>
            </a:r>
            <a:endParaRPr lang="en-US" altLang="ko-KR" sz="2400" dirty="0" smtClean="0"/>
          </a:p>
          <a:p>
            <a:pPr lvl="0" fontAlgn="base"/>
            <a:r>
              <a:rPr lang="en-US" altLang="ko-KR" sz="2400" dirty="0"/>
              <a:t> </a:t>
            </a:r>
            <a:r>
              <a:rPr lang="en-US" altLang="ko-KR" sz="2400" dirty="0" smtClean="0"/>
              <a:t>   </a:t>
            </a:r>
            <a:r>
              <a:rPr lang="ko-KR" altLang="en-US" sz="2400" dirty="0" smtClean="0"/>
              <a:t>수행되도록 </a:t>
            </a:r>
            <a:r>
              <a:rPr lang="ko-KR" altLang="en-US" sz="2400" dirty="0"/>
              <a:t>프로그램을 작성해 </a:t>
            </a:r>
            <a:r>
              <a:rPr lang="ko-KR" altLang="en-US" sz="2400" dirty="0" smtClean="0"/>
              <a:t>보도록 한다</a:t>
            </a:r>
            <a:r>
              <a:rPr lang="en-US" altLang="ko-KR" sz="2400" dirty="0" smtClean="0"/>
              <a:t>. </a:t>
            </a:r>
            <a:endParaRPr lang="ko-KR" altLang="en-US" sz="2400" dirty="0"/>
          </a:p>
          <a:p>
            <a:pPr marL="457200" indent="-457200" fontAlgn="base">
              <a:buAutoNum type="arabicPeriod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17698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13130" y="1130300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/>
              <a:t>3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인체감지 센서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활용   </a:t>
            </a:r>
            <a:endParaRPr lang="en-US" altLang="ko-KR" sz="2800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344604480" descr="EMB00002dd824a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522" y="2175944"/>
            <a:ext cx="5887658" cy="431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84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99" y="1730374"/>
            <a:ext cx="10682850" cy="2016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7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3" y="1625600"/>
            <a:ext cx="10788316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56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64" y="1898650"/>
            <a:ext cx="10370365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56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37661" y="1188000"/>
            <a:ext cx="1030157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3200" b="1" dirty="0" smtClean="0"/>
              <a:t>연습문제</a:t>
            </a:r>
            <a:endParaRPr lang="en-US" altLang="ko-KR" sz="3200" b="1" dirty="0" smtClean="0"/>
          </a:p>
          <a:p>
            <a:pPr fontAlgn="base">
              <a:lnSpc>
                <a:spcPct val="150000"/>
              </a:lnSpc>
            </a:pPr>
            <a:endParaRPr lang="ko-KR" altLang="en-US" sz="2400" b="1" dirty="0"/>
          </a:p>
          <a:p>
            <a:pPr fontAlgn="base">
              <a:lnSpc>
                <a:spcPct val="150000"/>
              </a:lnSpc>
            </a:pPr>
            <a:r>
              <a:rPr lang="en-US" altLang="ko-KR" sz="2400" dirty="0"/>
              <a:t>1. </a:t>
            </a:r>
            <a:r>
              <a:rPr lang="ko-KR" altLang="en-US" sz="2400" dirty="0" err="1"/>
              <a:t>아두이노</a:t>
            </a:r>
            <a:r>
              <a:rPr lang="ko-KR" altLang="en-US" sz="2400" dirty="0"/>
              <a:t> 스마트보드</a:t>
            </a:r>
            <a:r>
              <a:rPr lang="en-US" altLang="ko-KR" sz="2400" dirty="0"/>
              <a:t>(UNO)</a:t>
            </a:r>
            <a:r>
              <a:rPr lang="ko-KR" altLang="en-US" sz="2400" dirty="0"/>
              <a:t>에 빛 센서와 인체감지 센서를 동시에 설치한다</a:t>
            </a:r>
            <a:r>
              <a:rPr lang="en-US" altLang="ko-KR" sz="2400" dirty="0"/>
              <a:t>. </a:t>
            </a:r>
            <a:r>
              <a:rPr lang="ko-KR" altLang="en-US" sz="2400" dirty="0"/>
              <a:t>주변이 밝았을 때는 인체감지 센서가 인체를 감지하면 </a:t>
            </a:r>
            <a:r>
              <a:rPr lang="ko-KR" altLang="en-US" sz="2400" dirty="0" err="1"/>
              <a:t>휴머노이드가</a:t>
            </a:r>
            <a:r>
              <a:rPr lang="ko-KR" altLang="en-US" sz="2400" dirty="0"/>
              <a:t> 모션 </a:t>
            </a:r>
            <a:r>
              <a:rPr lang="en-US" altLang="ko-KR" sz="2400" dirty="0"/>
              <a:t>18, 19</a:t>
            </a:r>
            <a:r>
              <a:rPr lang="ko-KR" altLang="en-US" sz="2400" dirty="0"/>
              <a:t>를 이용하여 사람에게 인사를 하고</a:t>
            </a:r>
            <a:r>
              <a:rPr lang="en-US" altLang="ko-KR" sz="2400" dirty="0"/>
              <a:t>, </a:t>
            </a:r>
            <a:r>
              <a:rPr lang="ko-KR" altLang="en-US" sz="2400" dirty="0"/>
              <a:t>주변이 어두울 때는 인체감지 센서가 인체를 감지하면 </a:t>
            </a:r>
            <a:r>
              <a:rPr lang="ko-KR" altLang="en-US" sz="2400" dirty="0" err="1"/>
              <a:t>휴머노이드가</a:t>
            </a:r>
            <a:r>
              <a:rPr lang="ko-KR" altLang="en-US" sz="2400" dirty="0"/>
              <a:t> 모션 </a:t>
            </a:r>
            <a:r>
              <a:rPr lang="en-US" altLang="ko-KR" sz="2400" dirty="0"/>
              <a:t>36</a:t>
            </a:r>
            <a:r>
              <a:rPr lang="ko-KR" altLang="en-US" sz="2400" dirty="0"/>
              <a:t>번의 공격적인 모션을 수행하도록 한다</a:t>
            </a:r>
            <a:r>
              <a:rPr lang="en-US" altLang="ko-KR" sz="2400" dirty="0"/>
              <a:t>. </a:t>
            </a:r>
            <a:r>
              <a:rPr lang="ko-KR" altLang="en-US" sz="2400" dirty="0"/>
              <a:t>단</a:t>
            </a:r>
            <a:r>
              <a:rPr lang="en-US" altLang="ko-KR" sz="2400" dirty="0"/>
              <a:t>, </a:t>
            </a:r>
            <a:r>
              <a:rPr lang="ko-KR" altLang="en-US" sz="2400" dirty="0"/>
              <a:t>주변의 밝기에 상관없이 인체감지 센서에서 인체를 감지하지 못하면 </a:t>
            </a:r>
            <a:r>
              <a:rPr lang="ko-KR" altLang="en-US" sz="2400" dirty="0" err="1"/>
              <a:t>휴머노이드는</a:t>
            </a:r>
            <a:r>
              <a:rPr lang="ko-KR" altLang="en-US" sz="2400" dirty="0"/>
              <a:t> </a:t>
            </a:r>
            <a:r>
              <a:rPr lang="en-US" altLang="ko-KR" sz="2400" dirty="0"/>
              <a:t>POWER OFF</a:t>
            </a:r>
            <a:r>
              <a:rPr lang="ko-KR" altLang="en-US" sz="2400" dirty="0"/>
              <a:t>모드로 전환하여 </a:t>
            </a:r>
            <a:r>
              <a:rPr lang="ko-KR" altLang="en-US" sz="2400" dirty="0" err="1"/>
              <a:t>휴머노이드의</a:t>
            </a:r>
            <a:r>
              <a:rPr lang="ko-KR" altLang="en-US" sz="2400" dirty="0"/>
              <a:t> 전원을 차단하도록 하는 프로그램을 작성해 보시오 </a:t>
            </a:r>
          </a:p>
        </p:txBody>
      </p:sp>
    </p:spTree>
    <p:extLst>
      <p:ext uri="{BB962C8B-B14F-4D97-AF65-F5344CB8AC3E}">
        <p14:creationId xmlns:p14="http://schemas.microsoft.com/office/powerpoint/2010/main" val="212156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13129" y="1130300"/>
            <a:ext cx="8374623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 smtClean="0"/>
              <a:t>4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가변저항</a:t>
            </a:r>
            <a:r>
              <a:rPr lang="en-US" altLang="ko-KR" sz="2800" b="1" dirty="0" smtClean="0"/>
              <a:t>(Volume) </a:t>
            </a:r>
            <a:r>
              <a:rPr lang="ko-KR" altLang="en-US" sz="2800" b="1" dirty="0" smtClean="0"/>
              <a:t>활용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  </a:t>
            </a:r>
            <a:endParaRPr lang="en-US" altLang="ko-KR" sz="2800" b="1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82828600" descr="EMB00003aa85e3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871" y="2608729"/>
            <a:ext cx="2366682" cy="210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82829000" descr="EMB00003aa85e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953" y="2312893"/>
            <a:ext cx="3036235" cy="342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12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71760520" descr="EMB0000019c54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99" y="1667435"/>
            <a:ext cx="4537075" cy="332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784" y="1562100"/>
            <a:ext cx="5537416" cy="343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31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34520160" descr="EMB00003ca464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702" y="1219200"/>
            <a:ext cx="474798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34520960" descr="EMB00003ca4646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964" y="3860800"/>
            <a:ext cx="4719724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3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84" y="1562100"/>
            <a:ext cx="7340816" cy="455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56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693863"/>
            <a:ext cx="11379256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56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724025"/>
            <a:ext cx="11085232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56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1493838"/>
            <a:ext cx="1099558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56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37661" y="1188000"/>
            <a:ext cx="10301571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3200" b="1" dirty="0" smtClean="0"/>
              <a:t>연습문제</a:t>
            </a:r>
            <a:endParaRPr lang="en-US" altLang="ko-KR" sz="3200" b="1" dirty="0" smtClean="0"/>
          </a:p>
          <a:p>
            <a:pPr fontAlgn="base"/>
            <a:endParaRPr lang="en-US" altLang="ko-KR" sz="32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400" b="1" dirty="0" smtClean="0"/>
              <a:t> </a:t>
            </a:r>
            <a:r>
              <a:rPr lang="en-US" altLang="ko-KR" sz="2400" dirty="0"/>
              <a:t>1. </a:t>
            </a:r>
            <a:r>
              <a:rPr lang="ko-KR" altLang="en-US" sz="2400" dirty="0" err="1"/>
              <a:t>아두이노</a:t>
            </a:r>
            <a:r>
              <a:rPr lang="ko-KR" altLang="en-US" sz="2400" dirty="0"/>
              <a:t> 스마트보드</a:t>
            </a:r>
            <a:r>
              <a:rPr lang="en-US" altLang="ko-KR" sz="2400" dirty="0"/>
              <a:t>(UNO)</a:t>
            </a:r>
            <a:r>
              <a:rPr lang="ko-KR" altLang="en-US" sz="2400" dirty="0"/>
              <a:t>에 빛 센서와 가변저항을 동시에 설치하고 </a:t>
            </a:r>
            <a:r>
              <a:rPr lang="ko-KR" altLang="en-US" sz="2400" dirty="0" smtClean="0"/>
              <a:t>  </a:t>
            </a:r>
            <a:endParaRPr lang="en-US" altLang="ko-KR" sz="24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 </a:t>
            </a:r>
            <a:r>
              <a:rPr lang="ko-KR" altLang="en-US" sz="2400" dirty="0" err="1" smtClean="0"/>
              <a:t>아래표와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같이 </a:t>
            </a:r>
            <a:r>
              <a:rPr lang="ko-KR" altLang="en-US" sz="2400" dirty="0" err="1"/>
              <a:t>휴머노이드가</a:t>
            </a:r>
            <a:r>
              <a:rPr lang="ko-KR" altLang="en-US" sz="2400" dirty="0"/>
              <a:t> 동작하도록 프로그램 하시오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pPr fontAlgn="base">
              <a:lnSpc>
                <a:spcPct val="150000"/>
              </a:lnSpc>
            </a:pPr>
            <a:endParaRPr lang="ko-KR" altLang="en-US" sz="24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20" y="3494554"/>
            <a:ext cx="947737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7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13130" y="1130300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/>
              <a:t>5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스위치 입력활용  </a:t>
            </a:r>
            <a:endParaRPr lang="en-US" altLang="ko-KR" sz="2800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_x247714264" descr="EMB00005e8856f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43" y="2662518"/>
            <a:ext cx="3916357" cy="285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359" y="2321299"/>
            <a:ext cx="652462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84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53" y="1285875"/>
            <a:ext cx="8018088" cy="4705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69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20" y="1721783"/>
            <a:ext cx="10705218" cy="207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18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36" y="1871663"/>
            <a:ext cx="10519221" cy="2041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9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10" y="1273269"/>
            <a:ext cx="10291620" cy="200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9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34521360" descr="EMB00003ca4646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974" y="1612900"/>
            <a:ext cx="5171914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04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86110" y="1188000"/>
            <a:ext cx="10301571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3200" b="1" dirty="0" smtClean="0"/>
              <a:t>연습문제</a:t>
            </a:r>
            <a:endParaRPr lang="en-US" altLang="ko-KR" sz="3200" b="1" dirty="0" smtClean="0"/>
          </a:p>
          <a:p>
            <a:pPr fontAlgn="base">
              <a:lnSpc>
                <a:spcPct val="150000"/>
              </a:lnSpc>
            </a:pPr>
            <a:endParaRPr lang="ko-KR" altLang="en-US" sz="2400" b="1" dirty="0"/>
          </a:p>
          <a:p>
            <a:pPr fontAlgn="base">
              <a:lnSpc>
                <a:spcPct val="150000"/>
              </a:lnSpc>
            </a:pPr>
            <a:r>
              <a:rPr lang="en-US" altLang="ko-KR" sz="2400" dirty="0"/>
              <a:t>1. 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대장장이 스마트 보드</a:t>
            </a:r>
            <a:r>
              <a:rPr lang="en-US" altLang="ko-KR" sz="2400" dirty="0"/>
              <a:t>(UNO)</a:t>
            </a:r>
            <a:r>
              <a:rPr lang="ko-KR" altLang="en-US" sz="2400" dirty="0"/>
              <a:t>에 스위치와 빛 센서를 부착하도록 한다</a:t>
            </a:r>
            <a:r>
              <a:rPr lang="en-US" altLang="ko-KR" sz="2400" dirty="0"/>
              <a:t>. </a:t>
            </a:r>
            <a:r>
              <a:rPr lang="ko-KR" altLang="en-US" sz="2400" dirty="0"/>
              <a:t>전원을 켜면 </a:t>
            </a:r>
            <a:r>
              <a:rPr lang="ko-KR" altLang="en-US" sz="2400" dirty="0" err="1"/>
              <a:t>휴머노이드는</a:t>
            </a:r>
            <a:r>
              <a:rPr lang="ko-KR" altLang="en-US" sz="2400" dirty="0"/>
              <a:t> </a:t>
            </a:r>
            <a:r>
              <a:rPr lang="en-US" altLang="ko-KR" sz="2400" dirty="0"/>
              <a:t>1</a:t>
            </a:r>
            <a:r>
              <a:rPr lang="ko-KR" altLang="en-US" sz="2400" dirty="0"/>
              <a:t>번 동작 </a:t>
            </a:r>
            <a:r>
              <a:rPr lang="en-US" altLang="ko-KR" sz="2400" dirty="0"/>
              <a:t>(</a:t>
            </a:r>
            <a:r>
              <a:rPr lang="ko-KR" altLang="en-US" sz="2400" dirty="0"/>
              <a:t>기본 모드 준비포즈</a:t>
            </a:r>
            <a:r>
              <a:rPr lang="en-US" altLang="ko-KR" sz="2400" dirty="0"/>
              <a:t>) </a:t>
            </a:r>
            <a:r>
              <a:rPr lang="ko-KR" altLang="en-US" sz="2400" dirty="0"/>
              <a:t>를 하고 있도록 한다</a:t>
            </a:r>
            <a:r>
              <a:rPr lang="en-US" altLang="ko-KR" sz="2400" dirty="0"/>
              <a:t>. </a:t>
            </a:r>
            <a:r>
              <a:rPr lang="ko-KR" altLang="en-US" sz="2400" dirty="0"/>
              <a:t>주변에 빛이 밝은 상태에서 스위치를 누르면 </a:t>
            </a:r>
            <a:r>
              <a:rPr lang="ko-KR" altLang="en-US" sz="2400" dirty="0" err="1"/>
              <a:t>휴머노이드는</a:t>
            </a:r>
            <a:r>
              <a:rPr lang="ko-KR" altLang="en-US" sz="2400" dirty="0"/>
              <a:t> </a:t>
            </a:r>
            <a:r>
              <a:rPr lang="en-US" altLang="ko-KR" sz="2400" dirty="0"/>
              <a:t>18(</a:t>
            </a:r>
            <a:r>
              <a:rPr lang="ko-KR" altLang="en-US" sz="2400" dirty="0"/>
              <a:t>하이</a:t>
            </a:r>
            <a:r>
              <a:rPr lang="en-US" altLang="ko-KR" sz="2400" dirty="0"/>
              <a:t>), 19(</a:t>
            </a:r>
            <a:r>
              <a:rPr lang="ko-KR" altLang="en-US" sz="2400" dirty="0"/>
              <a:t>인사하기</a:t>
            </a:r>
            <a:r>
              <a:rPr lang="en-US" altLang="ko-KR" sz="2400" dirty="0"/>
              <a:t>)</a:t>
            </a:r>
            <a:r>
              <a:rPr lang="ko-KR" altLang="en-US" sz="2400" dirty="0"/>
              <a:t>동작을 하도록 하고</a:t>
            </a:r>
            <a:r>
              <a:rPr lang="en-US" altLang="ko-KR" sz="2400" dirty="0"/>
              <a:t>, </a:t>
            </a:r>
            <a:r>
              <a:rPr lang="ko-KR" altLang="en-US" sz="2400" dirty="0"/>
              <a:t>주변에 빛이 없는 상태에서 스위치를 누르면 </a:t>
            </a:r>
            <a:r>
              <a:rPr lang="ko-KR" altLang="en-US" sz="2400" dirty="0" err="1"/>
              <a:t>휴머노이드는</a:t>
            </a:r>
            <a:r>
              <a:rPr lang="ko-KR" altLang="en-US" sz="2400" dirty="0"/>
              <a:t> </a:t>
            </a:r>
            <a:r>
              <a:rPr lang="en-US" altLang="ko-KR" sz="2400" dirty="0"/>
              <a:t>36</a:t>
            </a:r>
            <a:r>
              <a:rPr lang="ko-KR" altLang="en-US" sz="2400" dirty="0"/>
              <a:t>번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원투</a:t>
            </a:r>
            <a:r>
              <a:rPr lang="ko-KR" altLang="en-US" sz="2400" dirty="0"/>
              <a:t> 스트레이트</a:t>
            </a:r>
            <a:r>
              <a:rPr lang="en-US" altLang="ko-KR" sz="2400" dirty="0"/>
              <a:t>) </a:t>
            </a:r>
            <a:r>
              <a:rPr lang="ko-KR" altLang="en-US" sz="2400" dirty="0"/>
              <a:t>동작을 하도록 </a:t>
            </a:r>
            <a:r>
              <a:rPr lang="ko-KR" altLang="en-US" sz="2400" dirty="0" smtClean="0"/>
              <a:t>하는 프로그램을 해보시오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089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13129" y="1130300"/>
            <a:ext cx="8374623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 smtClean="0"/>
              <a:t>6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적외선 센서</a:t>
            </a:r>
            <a:r>
              <a:rPr lang="en-US" altLang="ko-KR" sz="2800" b="1" dirty="0" smtClean="0"/>
              <a:t>(IR) </a:t>
            </a:r>
            <a:r>
              <a:rPr lang="ko-KR" altLang="en-US" sz="2800" b="1" dirty="0" smtClean="0"/>
              <a:t>활용</a:t>
            </a:r>
            <a:r>
              <a:rPr lang="en-US" altLang="ko-KR" sz="2800" b="1" dirty="0" smtClean="0"/>
              <a:t> </a:t>
            </a:r>
            <a:endParaRPr lang="en-US" altLang="ko-KR" sz="2800" b="1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_x257082688" descr="EMB00000674546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23" y="2813668"/>
            <a:ext cx="2237664" cy="22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57082608" descr="EMB0000067454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317" y="2528045"/>
            <a:ext cx="5791200" cy="34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128370" y="2635622"/>
            <a:ext cx="2120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거리가 가까우면 </a:t>
            </a:r>
            <a:endParaRPr lang="en-US" altLang="ko-KR" b="1" dirty="0" smtClean="0"/>
          </a:p>
          <a:p>
            <a:r>
              <a:rPr lang="ko-KR" altLang="en-US" b="1" dirty="0" smtClean="0"/>
              <a:t>많은 빛을 반사 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301876" y="1842992"/>
            <a:ext cx="2120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거리가 멀면 </a:t>
            </a:r>
            <a:endParaRPr lang="en-US" altLang="ko-KR" b="1" dirty="0" smtClean="0"/>
          </a:p>
          <a:p>
            <a:r>
              <a:rPr lang="ko-KR" altLang="en-US" b="1" dirty="0"/>
              <a:t>적</a:t>
            </a:r>
            <a:r>
              <a:rPr lang="ko-KR" altLang="en-US" b="1" dirty="0" smtClean="0"/>
              <a:t>은 빛을 반사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963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57082448" descr="EMB0000067454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071" y="1788458"/>
            <a:ext cx="7194177" cy="377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257082688" descr="EMB00000674546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1" y="2692644"/>
            <a:ext cx="2237664" cy="22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8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43201024" descr="EMB000025a466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2" y="1805242"/>
            <a:ext cx="4462463" cy="331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26" y="2070847"/>
            <a:ext cx="6697966" cy="285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49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090613"/>
            <a:ext cx="10980737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9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46" y="1271868"/>
            <a:ext cx="10809002" cy="198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9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47" y="1160650"/>
            <a:ext cx="10851387" cy="236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9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37661" y="1188000"/>
            <a:ext cx="10499915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3200" b="1" dirty="0" smtClean="0"/>
              <a:t>연습문제</a:t>
            </a:r>
            <a:endParaRPr lang="en-US" altLang="ko-KR" sz="3200" b="1" dirty="0" smtClean="0"/>
          </a:p>
          <a:p>
            <a:pPr fontAlgn="base"/>
            <a:endParaRPr lang="en-US" altLang="ko-KR" sz="32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400" b="1" dirty="0" smtClean="0"/>
              <a:t> </a:t>
            </a:r>
            <a:r>
              <a:rPr lang="en-US" altLang="ko-KR" sz="2400" dirty="0"/>
              <a:t>1. 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대장장이 </a:t>
            </a:r>
            <a:r>
              <a:rPr lang="en-US" altLang="ko-KR" sz="2400" dirty="0"/>
              <a:t>UNO</a:t>
            </a:r>
            <a:r>
              <a:rPr lang="ko-KR" altLang="en-US" sz="2400" dirty="0"/>
              <a:t>의 </a:t>
            </a:r>
            <a:r>
              <a:rPr lang="en-US" altLang="ko-KR" sz="2400" dirty="0"/>
              <a:t>A0</a:t>
            </a:r>
            <a:r>
              <a:rPr lang="ko-KR" altLang="en-US" sz="2400" dirty="0"/>
              <a:t>와 </a:t>
            </a:r>
            <a:r>
              <a:rPr lang="en-US" altLang="ko-KR" sz="2400" dirty="0"/>
              <a:t>A1</a:t>
            </a:r>
            <a:r>
              <a:rPr lang="ko-KR" altLang="en-US" sz="2400" dirty="0"/>
              <a:t>에 가변저항과 적외선 센서를 연결하여 </a:t>
            </a:r>
            <a:r>
              <a:rPr lang="ko-KR" altLang="en-US" sz="2400" dirty="0" smtClean="0"/>
              <a:t>다음   </a:t>
            </a:r>
            <a:endParaRPr lang="en-US" altLang="ko-KR" sz="24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 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표와 같은 </a:t>
            </a:r>
            <a:r>
              <a:rPr lang="ko-KR" altLang="en-US" sz="2400" dirty="0" err="1"/>
              <a:t>휴머노이드</a:t>
            </a:r>
            <a:r>
              <a:rPr lang="ko-KR" altLang="en-US" sz="2400" dirty="0"/>
              <a:t> 동작이 나오도록 프로그램 하시오</a:t>
            </a:r>
            <a:r>
              <a:rPr lang="en-US" altLang="ko-KR" sz="2400" dirty="0"/>
              <a:t>. </a:t>
            </a:r>
            <a:endParaRPr lang="ko-KR" altLang="en-US" sz="2400" dirty="0"/>
          </a:p>
          <a:p>
            <a:pPr fontAlgn="base">
              <a:lnSpc>
                <a:spcPct val="150000"/>
              </a:lnSpc>
            </a:pPr>
            <a:endParaRPr lang="ko-KR" alt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08" y="3476624"/>
            <a:ext cx="10295269" cy="2658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9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13130" y="1130300"/>
            <a:ext cx="6285940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/>
              <a:t>7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온도센서 활용  </a:t>
            </a:r>
            <a:endParaRPr lang="en-US" altLang="ko-KR" sz="2800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_x286144744" descr="EMB00000c986df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68" y="2226691"/>
            <a:ext cx="4010972" cy="29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718" y="2011704"/>
            <a:ext cx="60960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76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58" y="1342745"/>
            <a:ext cx="7482907" cy="4197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95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_x158654936" descr="EMB00000a646a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764" y="1116106"/>
            <a:ext cx="725854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34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60" y="1314450"/>
            <a:ext cx="10629240" cy="19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091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07" y="1305206"/>
            <a:ext cx="10467402" cy="2446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091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81" y="1555658"/>
            <a:ext cx="10675404" cy="207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091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37661" y="1188000"/>
            <a:ext cx="10499915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3200" b="1" dirty="0" smtClean="0"/>
              <a:t>연습문제</a:t>
            </a:r>
            <a:endParaRPr lang="en-US" altLang="ko-KR" sz="3200" b="1" dirty="0" smtClean="0"/>
          </a:p>
          <a:p>
            <a:pPr fontAlgn="base"/>
            <a:endParaRPr lang="en-US" altLang="ko-KR" sz="32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400" b="1" dirty="0" smtClean="0"/>
              <a:t> </a:t>
            </a:r>
            <a:r>
              <a:rPr lang="en-US" altLang="ko-KR" sz="2400" dirty="0"/>
              <a:t>1. </a:t>
            </a:r>
            <a:r>
              <a:rPr lang="ko-KR" altLang="en-US" sz="2400" dirty="0"/>
              <a:t>대장장이 스마트 보드</a:t>
            </a:r>
            <a:r>
              <a:rPr lang="en-US" altLang="ko-KR" sz="2400" dirty="0"/>
              <a:t>(UNO) NTC </a:t>
            </a:r>
            <a:r>
              <a:rPr lang="ko-KR" altLang="en-US" sz="2400" dirty="0" err="1"/>
              <a:t>서미스터</a:t>
            </a:r>
            <a:r>
              <a:rPr lang="ko-KR" altLang="en-US" sz="2400" dirty="0"/>
              <a:t> 온도센서와 스위치를 연결하고 </a:t>
            </a:r>
            <a:r>
              <a:rPr lang="ko-KR" altLang="en-US" sz="2400" dirty="0" err="1"/>
              <a:t>아래표와</a:t>
            </a:r>
            <a:r>
              <a:rPr lang="ko-KR" altLang="en-US" sz="2400" dirty="0"/>
              <a:t> 같이 동작을 하도록 프로그램을 작성해 보시오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pPr fontAlgn="base">
              <a:lnSpc>
                <a:spcPct val="150000"/>
              </a:lnSpc>
            </a:pPr>
            <a:endParaRPr lang="ko-KR" altLang="en-US" sz="2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2" y="3508843"/>
            <a:ext cx="10505429" cy="169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516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13129" y="1130300"/>
            <a:ext cx="8374623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/>
              <a:t>8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기울기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센서</a:t>
            </a:r>
            <a:r>
              <a:rPr lang="en-US" altLang="ko-KR" sz="2800" b="1" dirty="0" smtClean="0"/>
              <a:t>(Tilt) </a:t>
            </a:r>
            <a:r>
              <a:rPr lang="ko-KR" altLang="en-US" sz="2800" b="1" dirty="0" smtClean="0"/>
              <a:t>활용</a:t>
            </a:r>
            <a:endParaRPr lang="en-US" altLang="ko-KR" sz="2800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307259080" descr="EMB000026d048c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976" y="2371200"/>
            <a:ext cx="3048000" cy="121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307264040" descr="EMB000026d048c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295" y="4410634"/>
            <a:ext cx="5395925" cy="147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07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73427480" descr="EMB00001b9464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63" y="2211544"/>
            <a:ext cx="3899647" cy="289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226" y="2052078"/>
            <a:ext cx="595312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87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132" y="1339383"/>
            <a:ext cx="7934045" cy="4709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57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64" y="1403257"/>
            <a:ext cx="11012790" cy="209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516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58" y="1336022"/>
            <a:ext cx="11154300" cy="211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55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37" y="1247496"/>
            <a:ext cx="10907416" cy="2033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55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58654936" descr="EMB00000a646a0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223" y="1573306"/>
            <a:ext cx="5741894" cy="422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8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37661" y="1188000"/>
            <a:ext cx="1049991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3200" b="1" dirty="0" smtClean="0"/>
              <a:t>연습문제</a:t>
            </a:r>
            <a:endParaRPr lang="en-US" altLang="ko-KR" sz="3200" b="1" dirty="0" smtClean="0"/>
          </a:p>
          <a:p>
            <a:pPr fontAlgn="base"/>
            <a:endParaRPr lang="en-US" altLang="ko-KR" sz="32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400" b="1" dirty="0" smtClean="0"/>
              <a:t> </a:t>
            </a:r>
            <a:r>
              <a:rPr lang="en-US" altLang="ko-KR" sz="2400" dirty="0"/>
              <a:t>1. </a:t>
            </a:r>
            <a:r>
              <a:rPr lang="ko-KR" altLang="en-US" sz="2400" dirty="0"/>
              <a:t>대장장이 스마트 보드</a:t>
            </a:r>
            <a:r>
              <a:rPr lang="en-US" altLang="ko-KR" sz="2400" dirty="0"/>
              <a:t>(UNO)</a:t>
            </a:r>
            <a:r>
              <a:rPr lang="ko-KR" altLang="en-US" sz="2400" dirty="0"/>
              <a:t>에 기울기 센서와 가변저항을 연결하고 </a:t>
            </a:r>
            <a:r>
              <a:rPr lang="ko-KR" altLang="en-US" sz="2400" dirty="0" err="1"/>
              <a:t>아래표와</a:t>
            </a:r>
            <a:r>
              <a:rPr lang="ko-KR" altLang="en-US" sz="2400" dirty="0"/>
              <a:t> 같이 동작을 하도록 프로그램을 작성해 보시오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61" y="3411557"/>
            <a:ext cx="10404103" cy="2478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55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13129" y="1130300"/>
            <a:ext cx="8374623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/>
              <a:t>9</a:t>
            </a:r>
            <a:r>
              <a:rPr lang="ko-KR" altLang="en-US" sz="2800" b="1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소리 센서 활용</a:t>
            </a:r>
            <a:endParaRPr lang="en-US" altLang="ko-KR" sz="2800" b="1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74628656" descr="EMB0000473c591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48" y="2889478"/>
            <a:ext cx="1089235" cy="111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05289776" descr="EMB000039984bb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388" y="2387841"/>
            <a:ext cx="5567364" cy="413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27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74" y="1475254"/>
            <a:ext cx="10750346" cy="2034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55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73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279711"/>
            <a:ext cx="10828714" cy="2135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97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50" y="1418945"/>
            <a:ext cx="10532591" cy="2077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97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37661" y="1188000"/>
            <a:ext cx="1049991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3200" b="1" dirty="0" smtClean="0"/>
              <a:t>연습문제</a:t>
            </a:r>
            <a:endParaRPr lang="en-US" altLang="ko-KR" sz="3200" b="1" dirty="0" smtClean="0"/>
          </a:p>
          <a:p>
            <a:pPr fontAlgn="base"/>
            <a:endParaRPr lang="en-US" altLang="ko-KR" sz="32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400" b="1" dirty="0" smtClean="0"/>
              <a:t> </a:t>
            </a:r>
            <a:r>
              <a:rPr lang="en-US" altLang="ko-KR" sz="2400" dirty="0"/>
              <a:t>1. </a:t>
            </a:r>
            <a:r>
              <a:rPr lang="ko-KR" altLang="en-US" sz="2400" dirty="0"/>
              <a:t>대장장이 스마트 보드</a:t>
            </a:r>
            <a:r>
              <a:rPr lang="en-US" altLang="ko-KR" sz="2400" dirty="0"/>
              <a:t>(UNO)</a:t>
            </a:r>
            <a:r>
              <a:rPr lang="ko-KR" altLang="en-US" sz="2400" dirty="0"/>
              <a:t>에 소리 센서와 빛 센서를 연결하고 </a:t>
            </a:r>
            <a:r>
              <a:rPr lang="ko-KR" altLang="en-US" sz="2400" dirty="0" err="1"/>
              <a:t>아래표와</a:t>
            </a:r>
            <a:r>
              <a:rPr lang="ko-KR" altLang="en-US" sz="2400" dirty="0"/>
              <a:t> 같이 동작을 하도록 프로그램을 작성해 보시오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60" y="3528171"/>
            <a:ext cx="9752405" cy="234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97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13129" y="1130300"/>
            <a:ext cx="8374623" cy="726141"/>
          </a:xfrm>
          <a:prstGeom prst="rect">
            <a:avLst/>
          </a:prstGeom>
          <a:ln>
            <a:solidFill>
              <a:srgbClr val="77ADF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800" b="1" dirty="0" smtClean="0"/>
              <a:t>제 </a:t>
            </a:r>
            <a:r>
              <a:rPr lang="en-US" altLang="ko-KR" sz="2800" b="1" dirty="0"/>
              <a:t>1</a:t>
            </a:r>
            <a:r>
              <a:rPr lang="en-US" altLang="ko-KR" sz="2800" b="1" dirty="0" smtClean="0"/>
              <a:t>0</a:t>
            </a:r>
            <a:r>
              <a:rPr lang="ko-KR" altLang="en-US" sz="2800" b="1" dirty="0" smtClean="0"/>
              <a:t>장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초음파 센서활용</a:t>
            </a:r>
            <a:endParaRPr lang="en-US" altLang="ko-KR" sz="2800" b="1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213129" y="1999770"/>
            <a:ext cx="8450997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 b="1" dirty="0" smtClean="0"/>
              <a:t> 초음파는 일반적으로 사람이 들을 수 있는 가청 주파수보다 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높은 주파수의 음파를 이야기 한다</a:t>
            </a:r>
            <a:r>
              <a:rPr lang="en-US" altLang="ko-KR" sz="2000" b="1" dirty="0" smtClean="0"/>
              <a:t>.</a:t>
            </a:r>
            <a:r>
              <a:rPr lang="ko-KR" altLang="en-US" sz="2000" b="1" dirty="0" smtClean="0"/>
              <a:t> </a:t>
            </a:r>
            <a:endParaRPr lang="ko-KR" altLang="en-US" sz="2000" b="1" dirty="0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188" y="3290435"/>
            <a:ext cx="8755747" cy="181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978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81" y="1574574"/>
            <a:ext cx="5981370" cy="2852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47886" y="4580039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초음파 센서의 구동 원리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86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36985872" descr="EMB0000539860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223" y="1519517"/>
            <a:ext cx="5930153" cy="444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22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79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12" y="1514475"/>
            <a:ext cx="10832084" cy="211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217025" y="3679442"/>
            <a:ext cx="101164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b="1" dirty="0"/>
              <a:t>◆ </a:t>
            </a:r>
            <a:r>
              <a:rPr lang="en-US" altLang="ko-KR" b="1" dirty="0" err="1"/>
              <a:t>delayMicroseconds</a:t>
            </a:r>
            <a:r>
              <a:rPr lang="en-US" altLang="ko-KR" b="1" dirty="0"/>
              <a:t>(</a:t>
            </a:r>
            <a:r>
              <a:rPr lang="en-US" altLang="ko-KR" b="1" dirty="0" err="1"/>
              <a:t>int</a:t>
            </a:r>
            <a:r>
              <a:rPr lang="en-US" altLang="ko-KR" b="1" dirty="0"/>
              <a:t>) : </a:t>
            </a:r>
            <a:r>
              <a:rPr lang="ko-KR" altLang="en-US" b="1" dirty="0"/>
              <a:t>마이크로 초의 </a:t>
            </a:r>
            <a:r>
              <a:rPr lang="ko-KR" altLang="en-US" b="1" dirty="0" err="1"/>
              <a:t>딜레이를</a:t>
            </a:r>
            <a:r>
              <a:rPr lang="ko-KR" altLang="en-US" b="1" dirty="0"/>
              <a:t> 지정해 주는 함수이다</a:t>
            </a:r>
            <a:r>
              <a:rPr lang="en-US" altLang="ko-KR" b="1" dirty="0" smtClean="0"/>
              <a:t>.</a:t>
            </a:r>
          </a:p>
          <a:p>
            <a:pPr fontAlgn="base" latinLnBrk="0"/>
            <a:endParaRPr lang="ko-KR" altLang="en-US" b="1" dirty="0"/>
          </a:p>
          <a:p>
            <a:pPr fontAlgn="base" latinLnBrk="0"/>
            <a:r>
              <a:rPr lang="ko-KR" altLang="en-US" b="1" dirty="0"/>
              <a:t>◆ </a:t>
            </a:r>
            <a:r>
              <a:rPr lang="en-US" altLang="ko-KR" b="1" dirty="0" err="1"/>
              <a:t>pulseIn</a:t>
            </a:r>
            <a:r>
              <a:rPr lang="en-US" altLang="ko-KR" b="1" dirty="0"/>
              <a:t>(pin, value, timeout) : timeout</a:t>
            </a:r>
            <a:r>
              <a:rPr lang="ko-KR" altLang="en-US" b="1" dirty="0"/>
              <a:t>은 펄스 신호를 기다리는 최대시간으로 </a:t>
            </a:r>
            <a:r>
              <a:rPr lang="en-US" altLang="ko-KR" b="1" dirty="0"/>
              <a:t>[us]</a:t>
            </a:r>
            <a:r>
              <a:rPr lang="ko-KR" altLang="en-US" b="1" dirty="0"/>
              <a:t>단위 이다</a:t>
            </a:r>
            <a:r>
              <a:rPr lang="en-US" altLang="ko-KR" b="1" dirty="0"/>
              <a:t>. </a:t>
            </a:r>
            <a:endParaRPr lang="en-US" altLang="ko-KR" b="1" dirty="0" smtClean="0"/>
          </a:p>
          <a:p>
            <a:pPr fontAlgn="base" latinLnBrk="0"/>
            <a:r>
              <a:rPr lang="en-US" altLang="ko-KR" b="1" dirty="0"/>
              <a:t> </a:t>
            </a:r>
            <a:r>
              <a:rPr lang="en-US" altLang="ko-KR" b="1" dirty="0" smtClean="0"/>
              <a:t>   </a:t>
            </a:r>
            <a:r>
              <a:rPr lang="ko-KR" altLang="en-US" b="1" dirty="0" smtClean="0"/>
              <a:t>단</a:t>
            </a:r>
            <a:r>
              <a:rPr lang="en-US" altLang="ko-KR" b="1" dirty="0"/>
              <a:t>, </a:t>
            </a:r>
            <a:r>
              <a:rPr lang="ko-KR" altLang="en-US" b="1" dirty="0"/>
              <a:t>지정해주지 않는 경우 최대 </a:t>
            </a:r>
            <a:r>
              <a:rPr lang="en-US" altLang="ko-KR" b="1" dirty="0"/>
              <a:t>1</a:t>
            </a:r>
            <a:r>
              <a:rPr lang="ko-KR" altLang="en-US" b="1" dirty="0"/>
              <a:t>초가 </a:t>
            </a:r>
            <a:r>
              <a:rPr lang="en-US" altLang="ko-KR" b="1" dirty="0"/>
              <a:t>timeout</a:t>
            </a:r>
            <a:r>
              <a:rPr lang="ko-KR" altLang="en-US" b="1" dirty="0"/>
              <a:t>으로 설정된다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9097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08" y="1648385"/>
            <a:ext cx="10934984" cy="204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31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80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4" y="1399335"/>
            <a:ext cx="10727428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97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81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66" y="1219200"/>
            <a:ext cx="1065749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516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82</a:t>
            </a:fld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37661" y="1188000"/>
            <a:ext cx="10499915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3200" b="1" dirty="0" smtClean="0"/>
              <a:t>연습문제</a:t>
            </a:r>
            <a:endParaRPr lang="en-US" altLang="ko-KR" sz="3200" b="1" dirty="0" smtClean="0"/>
          </a:p>
          <a:p>
            <a:pPr fontAlgn="base"/>
            <a:endParaRPr lang="en-US" altLang="ko-KR" sz="3200" b="1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400" b="1" dirty="0" smtClean="0"/>
              <a:t> </a:t>
            </a:r>
            <a:r>
              <a:rPr lang="en-US" altLang="ko-KR" sz="2400" dirty="0"/>
              <a:t>1. </a:t>
            </a:r>
            <a:r>
              <a:rPr lang="ko-KR" altLang="en-US" sz="2400" dirty="0"/>
              <a:t>대장장이 </a:t>
            </a:r>
            <a:r>
              <a:rPr lang="en-US" altLang="ko-KR" sz="2400" dirty="0"/>
              <a:t>UNO</a:t>
            </a:r>
            <a:r>
              <a:rPr lang="ko-KR" altLang="en-US" sz="2400" dirty="0"/>
              <a:t>에 초음파 센서와 인체감지 센서를 연결하도록 한다</a:t>
            </a:r>
            <a:r>
              <a:rPr lang="en-US" altLang="ko-KR" sz="2400" dirty="0"/>
              <a:t>. </a:t>
            </a:r>
            <a:r>
              <a:rPr lang="ko-KR" altLang="en-US" sz="2400" dirty="0"/>
              <a:t>사람이 </a:t>
            </a:r>
            <a:r>
              <a:rPr lang="en-US" altLang="ko-KR" sz="2400" dirty="0"/>
              <a:t>30[cm] </a:t>
            </a:r>
            <a:r>
              <a:rPr lang="ko-KR" altLang="en-US" sz="2400" dirty="0"/>
              <a:t>이내로 접근하면 </a:t>
            </a:r>
            <a:r>
              <a:rPr lang="ko-KR" altLang="en-US" sz="2400" dirty="0" err="1"/>
              <a:t>휴머노이드가</a:t>
            </a:r>
            <a:r>
              <a:rPr lang="ko-KR" altLang="en-US" sz="2400" dirty="0"/>
              <a:t> 파이터 모드에서 </a:t>
            </a:r>
            <a:r>
              <a:rPr lang="ko-KR" altLang="en-US" sz="2400" dirty="0" err="1"/>
              <a:t>쉐도우</a:t>
            </a:r>
            <a:r>
              <a:rPr lang="ko-KR" altLang="en-US" sz="2400" dirty="0"/>
              <a:t> 복싱을 하도록 프로그램을 하시오</a:t>
            </a:r>
            <a:r>
              <a:rPr lang="en-US" altLang="ko-KR" sz="2400" dirty="0"/>
              <a:t>. (</a:t>
            </a:r>
            <a:r>
              <a:rPr lang="ko-KR" altLang="en-US" sz="2400" dirty="0"/>
              <a:t>단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사람외의</a:t>
            </a:r>
            <a:r>
              <a:rPr lang="ko-KR" altLang="en-US" sz="2400" dirty="0"/>
              <a:t> 다른 물체가 </a:t>
            </a:r>
            <a:r>
              <a:rPr lang="en-US" altLang="ko-KR" sz="2400" dirty="0"/>
              <a:t>30[cm] </a:t>
            </a:r>
            <a:r>
              <a:rPr lang="ko-KR" altLang="en-US" sz="2400" dirty="0"/>
              <a:t>이내로 접근할 때는 </a:t>
            </a:r>
            <a:r>
              <a:rPr lang="ko-KR" altLang="en-US" sz="2400" dirty="0" err="1"/>
              <a:t>휴머노이드가</a:t>
            </a:r>
            <a:r>
              <a:rPr lang="ko-KR" altLang="en-US" sz="2400" dirty="0"/>
              <a:t> 아무런 동작도 하지 않고 </a:t>
            </a:r>
            <a:r>
              <a:rPr lang="en-US" altLang="ko-KR" sz="2400" dirty="0"/>
              <a:t>1</a:t>
            </a:r>
            <a:r>
              <a:rPr lang="ko-KR" altLang="en-US" sz="2400" dirty="0"/>
              <a:t>번 준비자세만 취하도록 한다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2551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54DB-6752-4F8B-AE34-D7A9B2B9A7F8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8447" cy="1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031" y="1716461"/>
            <a:ext cx="79533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25" y="6435725"/>
            <a:ext cx="2111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31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8475</TotalTime>
  <Words>790</Words>
  <Application>Microsoft Office PowerPoint</Application>
  <PresentationFormat>사용자 지정</PresentationFormat>
  <Paragraphs>163</Paragraphs>
  <Slides>82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Jaehwi Kim</dc:creator>
  <cp:lastModifiedBy>Windows 사용자</cp:lastModifiedBy>
  <cp:revision>371</cp:revision>
  <dcterms:created xsi:type="dcterms:W3CDTF">2016-02-01T06:15:35Z</dcterms:created>
  <dcterms:modified xsi:type="dcterms:W3CDTF">2020-01-05T11:57:10Z</dcterms:modified>
</cp:coreProperties>
</file>